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5" r:id="rId6"/>
    <p:sldId id="291" r:id="rId7"/>
    <p:sldId id="279" r:id="rId8"/>
    <p:sldId id="290" r:id="rId9"/>
    <p:sldId id="280" r:id="rId10"/>
    <p:sldId id="281" r:id="rId11"/>
    <p:sldId id="283" r:id="rId12"/>
    <p:sldId id="284" r:id="rId13"/>
    <p:sldId id="285" r:id="rId14"/>
    <p:sldId id="286" r:id="rId15"/>
    <p:sldId id="264" r:id="rId16"/>
    <p:sldId id="288" r:id="rId17"/>
    <p:sldId id="287" r:id="rId18"/>
    <p:sldId id="289" r:id="rId19"/>
    <p:sldId id="274" r:id="rId20"/>
    <p:sldId id="278" r:id="rId21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 snapToObjects="1">
      <p:cViewPr varScale="1">
        <p:scale>
          <a:sx n="86" d="100"/>
          <a:sy n="86" d="100"/>
        </p:scale>
        <p:origin x="56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7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en-US" altLang="ko-KR" sz="2500" b="1" dirty="0"/>
            <a:t>R-CNN </a:t>
          </a:r>
          <a:r>
            <a:rPr lang="ko-KR" altLang="en-US" sz="2500" b="1" dirty="0"/>
            <a:t>알고리즘 기반</a:t>
          </a:r>
          <a:endParaRPr lang="ko-KR" altLang="en-US" sz="2500" b="1" noProof="0" dirty="0">
            <a:latin typeface="+mj-ea"/>
            <a:ea typeface="+mj-ea"/>
          </a:endParaRPr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en-US" sz="2500" b="1" dirty="0"/>
            <a:t>Object Classification</a:t>
          </a:r>
          <a:endParaRPr lang="ko-KR" altLang="en-US" sz="2500" b="1" noProof="0" dirty="0">
            <a:latin typeface="+mj-ea"/>
            <a:ea typeface="+mj-ea"/>
          </a:endParaRP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en-US" sz="2500" b="1" dirty="0"/>
            <a:t>Object Localization</a:t>
          </a:r>
          <a:endParaRPr lang="ko-KR" altLang="en-US" sz="2500" b="1" noProof="0" dirty="0">
            <a:latin typeface="+mj-ea"/>
            <a:ea typeface="+mj-ea"/>
          </a:endParaRPr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 custScaleX="75559" custScaleY="66229" custLinFactNeighborX="6826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/>
      <dgm:spPr/>
    </dgm:pt>
    <dgm:pt modelId="{F988BAF3-9DE2-4A25-84FE-B7C476401BC3}" type="pres">
      <dgm:prSet presAssocID="{B388C4F7-DD86-40E4-BA83-6838C8E845B2}" presName="Accent2" presStyleLbl="node1" presStyleIdx="1" presStyleCnt="13"/>
      <dgm:spPr/>
    </dgm:pt>
    <dgm:pt modelId="{6288D093-07AF-4EEB-B57C-FB5DA4420E30}" type="pres">
      <dgm:prSet presAssocID="{B388C4F7-DD86-40E4-BA83-6838C8E845B2}" presName="Accent3" presStyleLbl="node1" presStyleIdx="2" presStyleCnt="13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/>
      <dgm:spPr/>
    </dgm:pt>
    <dgm:pt modelId="{2682D7C4-37F7-4CA1-B102-AED7627E9C93}" type="pres">
      <dgm:prSet presAssocID="{B388C4F7-DD86-40E4-BA83-6838C8E845B2}" presName="Accent6" presStyleLbl="node1" presStyleIdx="5" presStyleCnt="13"/>
      <dgm:spPr/>
    </dgm:pt>
    <dgm:pt modelId="{CCDD2561-1FC5-4EA6-AD90-3ADAF62A41D1}" type="pres">
      <dgm:prSet presAssocID="{27C8F191-CB8B-4A89-9EDF-D94B6E4ADC92}" presName="Child1" presStyleLbl="node1" presStyleIdx="6" presStyleCnt="13" custScaleX="244849" custScaleY="215807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3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3"/>
      <dgm:spPr/>
    </dgm:pt>
    <dgm:pt modelId="{EB301C3D-F1F9-4A72-AC54-827EBC1AD812}" type="pres">
      <dgm:prSet presAssocID="{AEFF5EA2-6931-4098-96C8-31AE53CB425B}" presName="Child2" presStyleLbl="node1" presStyleIdx="9" presStyleCnt="13" custScaleX="209226" custScaleY="194698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3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3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3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en-US" sz="2700" b="1" dirty="0"/>
            <a:t>CNN</a:t>
          </a:r>
          <a:endParaRPr lang="ko-KR" altLang="en-US" sz="2700" b="1" noProof="0" dirty="0">
            <a:latin typeface="+mj-ea"/>
            <a:ea typeface="+mj-ea"/>
          </a:endParaRPr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en-US" sz="2700" b="1" dirty="0"/>
            <a:t>Region Proposal</a:t>
          </a:r>
          <a:endParaRPr lang="ko-KR" altLang="en-US" sz="2700" b="1" noProof="0" dirty="0">
            <a:latin typeface="+mj-ea"/>
            <a:ea typeface="+mj-ea"/>
          </a:endParaRPr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en-US" sz="2700" b="1" dirty="0"/>
            <a:t>SVM</a:t>
          </a:r>
          <a:endParaRPr lang="ko-KR" altLang="en-US" sz="2700" b="1" noProof="0" dirty="0">
            <a:latin typeface="+mj-ea"/>
            <a:ea typeface="+mj-ea"/>
          </a:endParaRPr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ko-KR" altLang="en-US" sz="2500" b="1" noProof="0" dirty="0">
            <a:latin typeface="+mj-ea"/>
            <a:ea typeface="+mj-ea"/>
          </a:endParaRPr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 custScaleX="75559" custScaleY="66229" custLinFactNeighborX="6826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/>
      <dgm:spPr/>
    </dgm:pt>
    <dgm:pt modelId="{F988BAF3-9DE2-4A25-84FE-B7C476401BC3}" type="pres">
      <dgm:prSet presAssocID="{B388C4F7-DD86-40E4-BA83-6838C8E845B2}" presName="Accent2" presStyleLbl="node1" presStyleIdx="1" presStyleCnt="13"/>
      <dgm:spPr/>
    </dgm:pt>
    <dgm:pt modelId="{6288D093-07AF-4EEB-B57C-FB5DA4420E30}" type="pres">
      <dgm:prSet presAssocID="{B388C4F7-DD86-40E4-BA83-6838C8E845B2}" presName="Accent3" presStyleLbl="node1" presStyleIdx="2" presStyleCnt="13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/>
      <dgm:spPr/>
    </dgm:pt>
    <dgm:pt modelId="{2682D7C4-37F7-4CA1-B102-AED7627E9C93}" type="pres">
      <dgm:prSet presAssocID="{B388C4F7-DD86-40E4-BA83-6838C8E845B2}" presName="Accent6" presStyleLbl="node1" presStyleIdx="5" presStyleCnt="13"/>
      <dgm:spPr/>
    </dgm:pt>
    <dgm:pt modelId="{CCDD2561-1FC5-4EA6-AD90-3ADAF62A41D1}" type="pres">
      <dgm:prSet presAssocID="{27C8F191-CB8B-4A89-9EDF-D94B6E4ADC92}" presName="Child1" presStyleLbl="node1" presStyleIdx="6" presStyleCnt="13" custScaleX="244849" custScaleY="215807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3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3"/>
      <dgm:spPr/>
    </dgm:pt>
    <dgm:pt modelId="{EB301C3D-F1F9-4A72-AC54-827EBC1AD812}" type="pres">
      <dgm:prSet presAssocID="{AEFF5EA2-6931-4098-96C8-31AE53CB425B}" presName="Child2" presStyleLbl="node1" presStyleIdx="9" presStyleCnt="13" custScaleX="209226" custScaleY="194698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3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3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3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2510267" y="935071"/>
          <a:ext cx="2409541" cy="21119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b="1" kern="1200" dirty="0"/>
            <a:t>R-CNN </a:t>
          </a:r>
          <a:r>
            <a:rPr lang="ko-KR" altLang="en-US" sz="2500" b="1" kern="1200" dirty="0"/>
            <a:t>알고리즘 기반</a:t>
          </a:r>
          <a:endParaRPr lang="ko-KR" altLang="en-US" sz="2500" b="1" kern="1200" noProof="0" dirty="0">
            <a:latin typeface="+mj-ea"/>
            <a:ea typeface="+mj-ea"/>
          </a:endParaRPr>
        </a:p>
      </dsp:txBody>
      <dsp:txXfrm>
        <a:off x="2863136" y="1244361"/>
        <a:ext cx="1703803" cy="1493386"/>
      </dsp:txXfrm>
    </dsp:sp>
    <dsp:sp modelId="{8A0FF0D8-0AF7-44A4-833E-7EA23A507B5A}">
      <dsp:nvSpPr>
        <dsp:cNvPr id="0" name=""/>
        <dsp:cNvSpPr/>
      </dsp:nvSpPr>
      <dsp:spPr>
        <a:xfrm>
          <a:off x="3722431" y="251324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882640" y="334856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297040" y="1690792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4068192" y="3622005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955587" y="755361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2146043" y="2225750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-32432" y="0"/>
          <a:ext cx="3174363" cy="27969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Object Classification</a:t>
          </a:r>
          <a:endParaRPr lang="ko-KR" altLang="en-US" sz="2500" b="1" kern="1200" noProof="0" dirty="0">
            <a:latin typeface="+mj-ea"/>
            <a:ea typeface="+mj-ea"/>
          </a:endParaRPr>
        </a:p>
      </dsp:txBody>
      <dsp:txXfrm>
        <a:off x="432443" y="409604"/>
        <a:ext cx="2244613" cy="1977744"/>
      </dsp:txXfrm>
    </dsp:sp>
    <dsp:sp modelId="{2470B0FE-F3CE-48F3-AE82-73016C487D68}">
      <dsp:nvSpPr>
        <dsp:cNvPr id="0" name=""/>
        <dsp:cNvSpPr/>
      </dsp:nvSpPr>
      <dsp:spPr>
        <a:xfrm>
          <a:off x="3363622" y="766537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1028100" y="2648203"/>
          <a:ext cx="641111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4710585" y="-251324"/>
          <a:ext cx="2712526" cy="252337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Object Localization</a:t>
          </a:r>
          <a:endParaRPr lang="ko-KR" altLang="en-US" sz="2500" b="1" kern="1200" noProof="0" dirty="0">
            <a:latin typeface="+mj-ea"/>
            <a:ea typeface="+mj-ea"/>
          </a:endParaRPr>
        </a:p>
      </dsp:txBody>
      <dsp:txXfrm>
        <a:off x="5107825" y="118215"/>
        <a:ext cx="1918046" cy="1784292"/>
      </dsp:txXfrm>
    </dsp:sp>
    <dsp:sp modelId="{0DF8FB3E-B0B0-40D8-B039-0C7B496BBA97}">
      <dsp:nvSpPr>
        <dsp:cNvPr id="0" name=""/>
        <dsp:cNvSpPr/>
      </dsp:nvSpPr>
      <dsp:spPr>
        <a:xfrm>
          <a:off x="4840374" y="1257164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784347" y="3411151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3345236" y="3045324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2510267" y="935071"/>
          <a:ext cx="2409541" cy="21119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CNN</a:t>
          </a:r>
          <a:endParaRPr lang="ko-KR" altLang="en-US" sz="2700" b="1" kern="1200" noProof="0" dirty="0">
            <a:latin typeface="+mj-ea"/>
            <a:ea typeface="+mj-ea"/>
          </a:endParaRPr>
        </a:p>
      </dsp:txBody>
      <dsp:txXfrm>
        <a:off x="2863136" y="1244361"/>
        <a:ext cx="1703803" cy="1493386"/>
      </dsp:txXfrm>
    </dsp:sp>
    <dsp:sp modelId="{8A0FF0D8-0AF7-44A4-833E-7EA23A507B5A}">
      <dsp:nvSpPr>
        <dsp:cNvPr id="0" name=""/>
        <dsp:cNvSpPr/>
      </dsp:nvSpPr>
      <dsp:spPr>
        <a:xfrm>
          <a:off x="3722431" y="251324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882640" y="334856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297040" y="1690792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4068192" y="3622005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955587" y="755361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2146043" y="2225750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-32432" y="0"/>
          <a:ext cx="3174363" cy="27969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Region Proposal</a:t>
          </a:r>
          <a:endParaRPr lang="ko-KR" altLang="en-US" sz="2700" b="1" kern="1200" noProof="0" dirty="0">
            <a:latin typeface="+mj-ea"/>
            <a:ea typeface="+mj-ea"/>
          </a:endParaRPr>
        </a:p>
      </dsp:txBody>
      <dsp:txXfrm>
        <a:off x="432443" y="409604"/>
        <a:ext cx="2244613" cy="1977744"/>
      </dsp:txXfrm>
    </dsp:sp>
    <dsp:sp modelId="{2470B0FE-F3CE-48F3-AE82-73016C487D68}">
      <dsp:nvSpPr>
        <dsp:cNvPr id="0" name=""/>
        <dsp:cNvSpPr/>
      </dsp:nvSpPr>
      <dsp:spPr>
        <a:xfrm>
          <a:off x="3363622" y="766537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1028100" y="2648203"/>
          <a:ext cx="641111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4710585" y="-251324"/>
          <a:ext cx="2712526" cy="252337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SVM</a:t>
          </a:r>
          <a:endParaRPr lang="ko-KR" altLang="en-US" sz="2700" b="1" kern="1200" noProof="0" dirty="0">
            <a:latin typeface="+mj-ea"/>
            <a:ea typeface="+mj-ea"/>
          </a:endParaRPr>
        </a:p>
      </dsp:txBody>
      <dsp:txXfrm>
        <a:off x="5107825" y="118215"/>
        <a:ext cx="1918046" cy="1784292"/>
      </dsp:txXfrm>
    </dsp:sp>
    <dsp:sp modelId="{0DF8FB3E-B0B0-40D8-B039-0C7B496BBA97}">
      <dsp:nvSpPr>
        <dsp:cNvPr id="0" name=""/>
        <dsp:cNvSpPr/>
      </dsp:nvSpPr>
      <dsp:spPr>
        <a:xfrm>
          <a:off x="4840374" y="1257164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784347" y="3411151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3345236" y="3045324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5F275F5-C248-498F-A181-B314412A21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3D7C94-BF98-4B37-8240-D53AE07030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CAB65-E27A-4757-AD96-84D6F2CF33B4}" type="datetime1">
              <a:rPr lang="ko-KR" altLang="en-US" smtClean="0"/>
              <a:t>2022-06-14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8D50A8-AC4D-4A45-9D36-C8892EBF2C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67F87B-BD54-4AAD-9E6D-AF51C7834B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CC66-E56B-4E3A-8BA1-69B5F4CD581F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877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3743D-7D96-44DD-A244-239FC9076765}" type="datetime1">
              <a:rPr lang="ko-KR" altLang="en-US" smtClean="0"/>
              <a:pPr/>
              <a:t>2022-06-14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D9037-0859-49E5-8BD7-49A1D65A47C1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427058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D9037-0859-49E5-8BD7-49A1D65A47C1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48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D9037-0859-49E5-8BD7-49A1D65A47C1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61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D9037-0859-49E5-8BD7-49A1D65A47C1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0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D9037-0859-49E5-8BD7-49A1D65A47C1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4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마스터 부제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6784CB40-F5CD-41A7-A475-646270419510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A2DC37-53BC-43BD-80B3-C13FB6F46490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0C67C9-817F-42F6-94FA-8D3C1552FCDB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”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“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4449E0-79D0-47D6-8C3F-34EB335C4949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6EDDC-5D1C-4608-9C53-F9E64B735857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”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“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ko-KR" altLang="en-US" noProof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2B6EF7-692A-449B-8B3C-F9015D519934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또는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ko-KR" altLang="en-US" noProof="0"/>
              <a:t>마스터 텍스트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B03006-3FCC-4EB7-9322-18138A5DFECA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581DDB-5260-4AA7-B676-864F4B7C7F80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D12893-4781-4844-ABE4-9DF7FD6218B5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5AD400-F429-480F-B554-E3E66AAE358E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34C57D-2567-4251-867D-FAC57ACFEF13}" type="datetime1">
              <a:rPr lang="ko-KR" altLang="en-US" noProof="0" smtClean="0"/>
              <a:t>2022-06-14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2A24FA-0E32-44B9-9B9D-4769FE89E600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A1C681-8E94-4838-B97C-988A6C7A27C7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5EAB0-FD8B-4576-BC27-0758D0CDA78C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4030F-400E-4DE3-887D-437C8E094A37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1297B2-B633-4460-8614-E584BD0F0322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4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7AA718-0F78-4F5F-BBC9-F51647D2600C}" type="datetime1">
              <a:rPr lang="ko-KR" altLang="en-US" noProof="0" smtClean="0"/>
              <a:t>2022-06-14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j-ea"/>
                <a:ea typeface="+mj-ea"/>
              </a:defRPr>
            </a:lvl1pPr>
          </a:lstStyle>
          <a:p>
            <a:fld id="{21614443-DA16-4920-B1B5-DDB1D9CACF70}" type="datetime1">
              <a:rPr lang="ko-KR" altLang="en-US" noProof="0" smtClean="0"/>
              <a:t>2022-06-14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j-ea"/>
                <a:ea typeface="+mj-ea"/>
              </a:defRPr>
            </a:lvl1pPr>
          </a:lstStyle>
          <a:p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ea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j-ea"/>
          <a:ea typeface="+mj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j-ea"/>
          <a:ea typeface="+mj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j-ea"/>
          <a:ea typeface="+mj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j-ea"/>
          <a:ea typeface="+mj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j-ea"/>
          <a:ea typeface="+mj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5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311.2524.pdf" TargetMode="External"/><Relationship Id="rId3" Type="http://schemas.openxmlformats.org/officeDocument/2006/relationships/hyperlink" Target="http://www.aitimes.com/news/articleView.html?idxno=140208" TargetMode="External"/><Relationship Id="rId7" Type="http://schemas.openxmlformats.org/officeDocument/2006/relationships/hyperlink" Target="http://www.aitimes.com/news/articleView.html?idxno=140554" TargetMode="External"/><Relationship Id="rId2" Type="http://schemas.openxmlformats.org/officeDocument/2006/relationships/hyperlink" Target="https://m.blog.naver.com/seagreen0314/2220489199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dict.naver.com/#/entry/koko/e8e90e8143574a9b8b47295a5d18b9e1" TargetMode="External"/><Relationship Id="rId5" Type="http://schemas.openxmlformats.org/officeDocument/2006/relationships/hyperlink" Target="https://byline.network/2021/01/26-122/" TargetMode="External"/><Relationship Id="rId4" Type="http://schemas.openxmlformats.org/officeDocument/2006/relationships/hyperlink" Target="https://fashionseoul.com/209072" TargetMode="External"/><Relationship Id="rId9" Type="http://schemas.openxmlformats.org/officeDocument/2006/relationships/hyperlink" Target="https://terms.naver.com/entry.naver?docId=819914&amp;cid=42344&amp;categoryId=4234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평선에 멀리있는 산과 밤하늘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487083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b="1" dirty="0">
                <a:latin typeface="+mj-ea"/>
              </a:rPr>
              <a:t>인공지능과 빅데이터를 이용한 패션플랫폼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02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분반 소프트웨어학부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 20223090 </a:t>
            </a:r>
            <a:r>
              <a:rPr lang="ko-KR" alt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사민주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rtl="0"/>
            <a:r>
              <a:rPr lang="ko-KR" alt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소프</a:t>
            </a: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1 AD 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406A7-20EC-4542-B0A7-10DE7907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400" b="1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2AA7A-B2E0-471E-961A-966BD7732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33" y="2497174"/>
            <a:ext cx="10131425" cy="3649133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누구나 </a:t>
            </a:r>
            <a:r>
              <a:rPr lang="en-US" altLang="ko-KR" sz="2000" b="1" dirty="0"/>
              <a:t>AppStore</a:t>
            </a:r>
            <a:r>
              <a:rPr lang="ko-KR" altLang="en-US" sz="2000" b="1" dirty="0"/>
              <a:t>을 통해 응용 소프트웨어를 쉽게 배포할 수 있으며 사용자가 업로드한 정보를 데이터베이스에 저장해 데이터를 축적하는 것도 가능해 짐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/>
              <a:t>스마트폰에 카메라가 장착되어 이를 이용할 수 있음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인공지능을 이용해 사용자가 옷 사진을 쉽게 업로드 하는 데 도움을 주며 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 </a:t>
            </a:r>
            <a:r>
              <a:rPr lang="ko-KR" altLang="en-US" sz="2000" b="1" dirty="0"/>
              <a:t>상품 추천도 해 줌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-&gt;</a:t>
            </a:r>
            <a:r>
              <a:rPr lang="ko-KR" altLang="en-US" sz="2000" b="1" dirty="0"/>
              <a:t>인공지능이 옷의 위치 파악 후 배경 삭제</a:t>
            </a:r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옷의 속성 추출</a:t>
            </a:r>
            <a:r>
              <a:rPr lang="en-US" altLang="ko-KR" sz="2000" b="1" dirty="0">
                <a:sym typeface="Wingdings" panose="05000000000000000000" pitchFamily="2" charset="2"/>
              </a:rPr>
              <a:t>-&gt;</a:t>
            </a:r>
            <a:r>
              <a:rPr lang="ko-KR" altLang="en-US" sz="2000" b="1" dirty="0">
                <a:sym typeface="Wingdings" panose="05000000000000000000" pitchFamily="2" charset="2"/>
              </a:rPr>
              <a:t>상품 추천</a:t>
            </a:r>
            <a:endParaRPr lang="en-US" altLang="ko-KR" sz="2000" b="1" dirty="0"/>
          </a:p>
          <a:p>
            <a:endParaRPr lang="en-US" altLang="ko-KR" sz="2000" b="1" dirty="0"/>
          </a:p>
          <a:p>
            <a:pPr marL="0" indent="0">
              <a:buNone/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274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406A7-20EC-4542-B0A7-10DE79070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15239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b="1" dirty="0"/>
              <a:t>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1AF6C-8D71-48BA-A959-25E295D8CC68}"/>
              </a:ext>
            </a:extLst>
          </p:cNvPr>
          <p:cNvSpPr/>
          <p:nvPr/>
        </p:nvSpPr>
        <p:spPr>
          <a:xfrm>
            <a:off x="3171101" y="1935650"/>
            <a:ext cx="5506555" cy="361315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0820D-29DD-466B-A80C-A084EADE765B}"/>
              </a:ext>
            </a:extLst>
          </p:cNvPr>
          <p:cNvSpPr txBox="1"/>
          <p:nvPr/>
        </p:nvSpPr>
        <p:spPr>
          <a:xfrm>
            <a:off x="4523668" y="2349536"/>
            <a:ext cx="308065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/>
              <a:t>딥러닝</a:t>
            </a:r>
            <a:endParaRPr lang="en-US" altLang="ko-KR" sz="2500" b="1" dirty="0"/>
          </a:p>
          <a:p>
            <a:r>
              <a:rPr lang="en-US" altLang="ko-KR" sz="2500" b="1" dirty="0"/>
              <a:t>:</a:t>
            </a:r>
            <a:r>
              <a:rPr lang="ko-KR" altLang="en-US" sz="2500" b="1" dirty="0"/>
              <a:t>인공신경망을 사용해 </a:t>
            </a:r>
            <a:r>
              <a:rPr lang="ko-KR" altLang="en-US" sz="2500" b="1" dirty="0" err="1"/>
              <a:t>머신러닝</a:t>
            </a:r>
            <a:r>
              <a:rPr lang="ko-KR" altLang="en-US" sz="2500" b="1" dirty="0"/>
              <a:t> 학습을 수행하는 것</a:t>
            </a:r>
          </a:p>
          <a:p>
            <a:endParaRPr lang="en-US" altLang="ko-KR" sz="2500" b="1" dirty="0"/>
          </a:p>
          <a:p>
            <a:endParaRPr lang="en-US" altLang="ko-KR" sz="2500" b="1" dirty="0"/>
          </a:p>
          <a:p>
            <a:r>
              <a:rPr lang="en-US" altLang="ko-KR" sz="2500" b="1" dirty="0"/>
              <a:t>-&gt;</a:t>
            </a:r>
            <a:r>
              <a:rPr lang="ko-KR" altLang="en-US" sz="2500" b="1" dirty="0"/>
              <a:t>화상 처리에 용이</a:t>
            </a:r>
          </a:p>
        </p:txBody>
      </p:sp>
    </p:spTree>
    <p:extLst>
      <p:ext uri="{BB962C8B-B14F-4D97-AF65-F5344CB8AC3E}">
        <p14:creationId xmlns:p14="http://schemas.microsoft.com/office/powerpoint/2010/main" val="231384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지평선 위의 산과 밤하늘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내용 개체 틀 4" descr="SmartArt 그래픽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6022181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altLang="ko-KR" b="1" dirty="0"/>
              <a:t>Object Detection</a:t>
            </a:r>
            <a:br>
              <a:rPr lang="en-US" altLang="ko-KR" b="1" dirty="0"/>
            </a:b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지평선 위의 산과 밤하늘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내용 개체 틀 4" descr="SmartArt 그래픽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99858594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altLang="ko-KR" b="1" dirty="0"/>
              <a:t>R-CNN </a:t>
            </a:r>
            <a:r>
              <a:rPr lang="ko-KR" altLang="en-US" b="1" dirty="0"/>
              <a:t>알고리즘 기반</a:t>
            </a:r>
            <a:br>
              <a:rPr lang="en-US" altLang="ko-KR" b="1" dirty="0"/>
            </a:b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08893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0A1D0E-D41F-42AB-A69E-DE6A6898C3D6}"/>
              </a:ext>
            </a:extLst>
          </p:cNvPr>
          <p:cNvGrpSpPr/>
          <p:nvPr/>
        </p:nvGrpSpPr>
        <p:grpSpPr>
          <a:xfrm>
            <a:off x="0" y="721311"/>
            <a:ext cx="10223875" cy="5148263"/>
            <a:chOff x="0" y="721311"/>
            <a:chExt cx="10223875" cy="51482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2D4C3EA-D295-48B2-BF4A-9902CD3B3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4694" y="721311"/>
              <a:ext cx="7929181" cy="5148263"/>
            </a:xfrm>
            <a:prstGeom prst="rect">
              <a:avLst/>
            </a:prstGeom>
          </p:spPr>
        </p:pic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ADD0663D-C3CE-4A6E-8167-F1E09B085392}"/>
                </a:ext>
              </a:extLst>
            </p:cNvPr>
            <p:cNvSpPr/>
            <p:nvPr/>
          </p:nvSpPr>
          <p:spPr>
            <a:xfrm>
              <a:off x="0" y="3353339"/>
              <a:ext cx="3062796" cy="1855433"/>
            </a:xfrm>
            <a:prstGeom prst="wedgeEllipseCallout">
              <a:avLst>
                <a:gd name="adj1" fmla="val 55399"/>
                <a:gd name="adj2" fmla="val 2996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Region Proposal</a:t>
              </a:r>
            </a:p>
            <a:p>
              <a:pPr algn="ctr"/>
              <a:r>
                <a:rPr lang="en-US" altLang="ko-KR" dirty="0"/>
                <a:t>:</a:t>
              </a:r>
              <a:r>
                <a:rPr lang="ko-KR" altLang="en-US" dirty="0"/>
                <a:t>옷이 있을 법한 영역 찾음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A8C88A-73C3-45AF-AE3F-75DB11E47B11}"/>
              </a:ext>
            </a:extLst>
          </p:cNvPr>
          <p:cNvGrpSpPr/>
          <p:nvPr/>
        </p:nvGrpSpPr>
        <p:grpSpPr>
          <a:xfrm>
            <a:off x="304805" y="127292"/>
            <a:ext cx="9898909" cy="5724194"/>
            <a:chOff x="304805" y="127292"/>
            <a:chExt cx="9898909" cy="57241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BB230B-65CB-4511-BBC0-23814541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694" y="721311"/>
              <a:ext cx="7909020" cy="5130175"/>
            </a:xfrm>
            <a:prstGeom prst="rect">
              <a:avLst/>
            </a:prstGeom>
          </p:spPr>
        </p:pic>
        <p:sp>
          <p:nvSpPr>
            <p:cNvPr id="6" name="말풍선: 타원형 5">
              <a:extLst>
                <a:ext uri="{FF2B5EF4-FFF2-40B4-BE49-F238E27FC236}">
                  <a16:creationId xmlns:a16="http://schemas.microsoft.com/office/drawing/2014/main" id="{003AEA50-6F20-474C-9A51-CD3D5E90A6CF}"/>
                </a:ext>
              </a:extLst>
            </p:cNvPr>
            <p:cNvSpPr/>
            <p:nvPr/>
          </p:nvSpPr>
          <p:spPr>
            <a:xfrm>
              <a:off x="304805" y="127292"/>
              <a:ext cx="3062796" cy="1855433"/>
            </a:xfrm>
            <a:prstGeom prst="wedgeEllipseCallout">
              <a:avLst>
                <a:gd name="adj1" fmla="val 41486"/>
                <a:gd name="adj2" fmla="val 61543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CNN</a:t>
              </a:r>
            </a:p>
            <a:p>
              <a:pPr algn="ctr"/>
              <a:r>
                <a:rPr lang="en-US" altLang="ko-KR" dirty="0"/>
                <a:t>:</a:t>
              </a:r>
              <a:r>
                <a:rPr lang="ko-KR" altLang="en-US" dirty="0"/>
                <a:t>특징 벡터 추출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3F338D-078F-431A-AA03-AF7C352B9364}"/>
              </a:ext>
            </a:extLst>
          </p:cNvPr>
          <p:cNvGrpSpPr/>
          <p:nvPr/>
        </p:nvGrpSpPr>
        <p:grpSpPr>
          <a:xfrm>
            <a:off x="2294693" y="127292"/>
            <a:ext cx="8433971" cy="5724193"/>
            <a:chOff x="2294693" y="127292"/>
            <a:chExt cx="8433971" cy="572419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EDB2CA-5056-49A2-8FBF-B2058375E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4693" y="721311"/>
              <a:ext cx="7975481" cy="5130174"/>
            </a:xfrm>
            <a:prstGeom prst="rect">
              <a:avLst/>
            </a:prstGeom>
          </p:spPr>
        </p:pic>
        <p:sp>
          <p:nvSpPr>
            <p:cNvPr id="3" name="말풍선: 타원형 2">
              <a:extLst>
                <a:ext uri="{FF2B5EF4-FFF2-40B4-BE49-F238E27FC236}">
                  <a16:creationId xmlns:a16="http://schemas.microsoft.com/office/drawing/2014/main" id="{DEDD1E18-B53A-4773-9F07-1841BA479C47}"/>
                </a:ext>
              </a:extLst>
            </p:cNvPr>
            <p:cNvSpPr/>
            <p:nvPr/>
          </p:nvSpPr>
          <p:spPr>
            <a:xfrm>
              <a:off x="7665868" y="127292"/>
              <a:ext cx="3062796" cy="1722268"/>
            </a:xfrm>
            <a:prstGeom prst="wedgeEllipseCallout">
              <a:avLst>
                <a:gd name="adj1" fmla="val -55036"/>
                <a:gd name="adj2" fmla="val 5683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SVM</a:t>
              </a:r>
            </a:p>
            <a:p>
              <a:pPr algn="ctr"/>
              <a:r>
                <a:rPr lang="en-US" altLang="ko-KR" dirty="0"/>
                <a:t>:</a:t>
              </a:r>
              <a:r>
                <a:rPr lang="ko-KR" altLang="en-US" dirty="0"/>
                <a:t>특징 벡터를 이용한 판별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83BA5E-8D48-4221-B853-85C414FA69B3}"/>
              </a:ext>
            </a:extLst>
          </p:cNvPr>
          <p:cNvSpPr/>
          <p:nvPr/>
        </p:nvSpPr>
        <p:spPr>
          <a:xfrm>
            <a:off x="2815632" y="2385614"/>
            <a:ext cx="6867144" cy="1819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sz="3400" b="1" dirty="0"/>
            </a:br>
            <a:r>
              <a:rPr lang="en-US" altLang="ko-KR" sz="3400" b="1" dirty="0"/>
              <a:t>Attribute Recognition </a:t>
            </a:r>
            <a:r>
              <a:rPr lang="en-US" altLang="ko-KR" sz="3400" b="1" dirty="0">
                <a:sym typeface="Wingdings" panose="05000000000000000000" pitchFamily="2" charset="2"/>
              </a:rPr>
              <a:t> </a:t>
            </a:r>
            <a:r>
              <a:rPr lang="ko-KR" altLang="en-US" sz="3400" b="1" dirty="0">
                <a:sym typeface="Wingdings" panose="05000000000000000000" pitchFamily="2" charset="2"/>
              </a:rPr>
              <a:t>상품 추천</a:t>
            </a:r>
            <a:endParaRPr lang="ko-KR" altLang="en-US" sz="3400" b="1" dirty="0"/>
          </a:p>
          <a:p>
            <a:pPr algn="ctr"/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169375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12C35B-ABD8-4F44-9741-F9FD1790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678" y="860442"/>
            <a:ext cx="5309490" cy="535747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AA523-F5A5-4302-AA20-F39104F0F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360279"/>
            <a:ext cx="10131425" cy="4604658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빅데이터와 인공지능의 활용이 중요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-&gt; </a:t>
            </a:r>
            <a:r>
              <a:rPr lang="ko-KR" altLang="en-US" sz="2400" b="1" dirty="0"/>
              <a:t>데이터 마이닝의 중요성 ↑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-&gt; </a:t>
            </a:r>
            <a:r>
              <a:rPr lang="ko-KR" altLang="en-US" sz="2400" b="1" dirty="0"/>
              <a:t>데이터 마이닝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:</a:t>
            </a:r>
            <a:r>
              <a:rPr lang="ko-KR" altLang="en-US" b="1" dirty="0"/>
              <a:t> 데이터베이스 내에 어떠한 방법에 의해 지식을 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찾아내는 과정으로</a:t>
            </a:r>
            <a:r>
              <a:rPr lang="en-US" altLang="ko-KR" b="1" dirty="0"/>
              <a:t>, </a:t>
            </a:r>
            <a:r>
              <a:rPr lang="ko-KR" altLang="en-US" b="1" dirty="0"/>
              <a:t>이를 통해 정보의 연관성을 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파악해 가치 있는 정보를 만들어 의사 결정에 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적용함으로써 이익을 극대화 시킨다</a:t>
            </a:r>
            <a:r>
              <a:rPr lang="en-US" altLang="ko-KR" b="1" dirty="0"/>
              <a:t>.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8893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밝은 점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+mj-ea"/>
              </a:rPr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20223090-</a:t>
            </a:r>
            <a:r>
              <a:rPr lang="ko-KR" alt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사민주</a:t>
            </a:r>
            <a:endParaRPr lang="ko-KR" alt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25D89-D592-4AD1-A1F8-2941F980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3CDF4-185D-420B-A4E8-7A42521AE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>
                <a:hlinkClick r:id="rId2"/>
              </a:rPr>
              <a:t>https://m.blog.naver.com/seagreen0314/222048919987</a:t>
            </a:r>
            <a:endParaRPr lang="en-US" altLang="ko-KR" dirty="0"/>
          </a:p>
          <a:p>
            <a:r>
              <a:rPr lang="ko-KR" altLang="en-US" dirty="0"/>
              <a:t>유튜브 및 </a:t>
            </a:r>
            <a:r>
              <a:rPr lang="ko-KR" altLang="en-US" dirty="0" err="1"/>
              <a:t>인스타</a:t>
            </a:r>
            <a:r>
              <a:rPr lang="ko-KR" altLang="en-US" dirty="0"/>
              <a:t> 캡쳐 사진</a:t>
            </a:r>
            <a:endParaRPr lang="en-US" altLang="ko-KR" dirty="0"/>
          </a:p>
          <a:p>
            <a:r>
              <a:rPr lang="ko-KR" altLang="en-US" dirty="0" err="1"/>
              <a:t>오승재</a:t>
            </a:r>
            <a:r>
              <a:rPr lang="ko-KR" altLang="en-US" dirty="0"/>
              <a:t> 패션 </a:t>
            </a:r>
            <a:r>
              <a:rPr lang="ko-KR" altLang="en-US" dirty="0" err="1"/>
              <a:t>인플루언서의</a:t>
            </a:r>
            <a:r>
              <a:rPr lang="ko-KR" altLang="en-US" dirty="0"/>
              <a:t> 인스타화면 캡쳐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http://www.aitimes.com/news/articleView.html?idxno=140208</a:t>
            </a:r>
            <a:endParaRPr lang="en-US" altLang="ko-KR" dirty="0"/>
          </a:p>
          <a:p>
            <a:r>
              <a:rPr lang="ko-KR" altLang="en-US" dirty="0"/>
              <a:t>앱 </a:t>
            </a:r>
            <a:r>
              <a:rPr lang="en-US" altLang="ko-KR" dirty="0"/>
              <a:t>‘</a:t>
            </a:r>
            <a:r>
              <a:rPr lang="ko-KR" altLang="en-US" dirty="0" err="1"/>
              <a:t>무신사</a:t>
            </a:r>
            <a:r>
              <a:rPr lang="ko-KR" altLang="en-US" dirty="0"/>
              <a:t>＇ 캡쳐 사진 </a:t>
            </a:r>
            <a:endParaRPr lang="en-US" altLang="ko-KR" dirty="0"/>
          </a:p>
          <a:p>
            <a:pPr fontAlgn="base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="https://www.flaticon.com/free-icons/human" title="human icons"&gt;Human icons created by </a:t>
            </a:r>
            <a:r>
              <a:rPr lang="en-US" altLang="ko-KR" dirty="0" err="1"/>
              <a:t>Hendi</a:t>
            </a:r>
            <a:r>
              <a:rPr lang="en-US" altLang="ko-KR" dirty="0"/>
              <a:t> Perkasa - </a:t>
            </a:r>
            <a:r>
              <a:rPr lang="en-US" altLang="ko-KR" dirty="0" err="1"/>
              <a:t>Flaticon</a:t>
            </a:r>
            <a:r>
              <a:rPr lang="en-US" altLang="ko-KR" dirty="0"/>
              <a:t>&lt;/a&gt;</a:t>
            </a:r>
            <a:r>
              <a:rPr lang="ko-KR" altLang="en-US" u="sng" dirty="0">
                <a:hlinkClick r:id="rId4"/>
              </a:rPr>
              <a:t> </a:t>
            </a:r>
            <a:r>
              <a:rPr lang="en-US" altLang="ko-KR" u="sng" dirty="0">
                <a:hlinkClick r:id="rId4"/>
              </a:rPr>
              <a:t>https://fashionseoul.com/209072</a:t>
            </a:r>
            <a:endParaRPr lang="ko-KR" altLang="en-US" dirty="0"/>
          </a:p>
          <a:p>
            <a:pPr fontAlgn="base"/>
            <a:r>
              <a:rPr lang="en-US" altLang="ko-KR" u="sng" dirty="0">
                <a:hlinkClick r:id="rId5"/>
              </a:rPr>
              <a:t>https://byline.network/2021/01/26-122/</a:t>
            </a:r>
            <a:endParaRPr lang="ko-KR" altLang="en-US" dirty="0"/>
          </a:p>
          <a:p>
            <a:pPr fontAlgn="base"/>
            <a:r>
              <a:rPr lang="en-US" altLang="ko-KR" u="sng" dirty="0">
                <a:hlinkClick r:id="rId6"/>
              </a:rPr>
              <a:t>https://ko.dict.naver.com/#/entry/koko/e8e90e8143574a9b8b47295a5d18b9e1</a:t>
            </a:r>
            <a:endParaRPr lang="ko-KR" altLang="en-US" dirty="0"/>
          </a:p>
          <a:p>
            <a:pPr fontAlgn="base"/>
            <a:r>
              <a:rPr lang="en-US" altLang="ko-KR" u="sng" dirty="0">
                <a:hlinkClick r:id="rId7"/>
              </a:rPr>
              <a:t>http://www.aitimes.com/news/articleView.html?idxno=140554</a:t>
            </a:r>
            <a:endParaRPr lang="ko-KR" altLang="en-US" dirty="0"/>
          </a:p>
          <a:p>
            <a:pPr fontAlgn="base"/>
            <a:r>
              <a:rPr lang="en-US" altLang="ko-KR" u="sng" dirty="0">
                <a:hlinkClick r:id="rId8"/>
              </a:rPr>
              <a:t>https://arxiv.org/pdf/1311.2524.pdf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해외 논문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/>
              <a:t>컴퓨터인터넷</a:t>
            </a:r>
            <a:r>
              <a:rPr lang="en-US" altLang="ko-KR" dirty="0"/>
              <a:t>IT</a:t>
            </a:r>
            <a:r>
              <a:rPr lang="ko-KR" altLang="en-US" dirty="0"/>
              <a:t>용어대사전</a:t>
            </a:r>
            <a:r>
              <a:rPr lang="en-US" altLang="ko-KR" dirty="0"/>
              <a:t>, </a:t>
            </a:r>
            <a:r>
              <a:rPr lang="ko-KR" altLang="en-US" dirty="0"/>
              <a:t>데이터 마이닝</a:t>
            </a:r>
            <a:r>
              <a:rPr lang="en-US" altLang="ko-KR" dirty="0"/>
              <a:t>, </a:t>
            </a:r>
            <a:r>
              <a:rPr lang="ko-KR" altLang="en-US" dirty="0"/>
              <a:t>네이버지식백과 </a:t>
            </a:r>
            <a:r>
              <a:rPr lang="en-US" altLang="ko-KR" dirty="0"/>
              <a:t>(2022.06.09.</a:t>
            </a:r>
            <a:r>
              <a:rPr lang="ko-KR" altLang="en-US" dirty="0"/>
              <a:t>검색</a:t>
            </a:r>
            <a:r>
              <a:rPr lang="en-US" altLang="ko-KR" dirty="0"/>
              <a:t>) </a:t>
            </a:r>
            <a:endParaRPr lang="ko-KR" altLang="en-US" dirty="0"/>
          </a:p>
          <a:p>
            <a:pPr fontAlgn="base"/>
            <a:r>
              <a:rPr lang="en-US" altLang="ko-KR" u="sng" dirty="0">
                <a:hlinkClick r:id="rId9"/>
              </a:rPr>
              <a:t>https://terms.naver.com/entry.naver?docId=819914&amp;cid=42344&amp;categoryId=42344</a:t>
            </a:r>
            <a:endParaRPr lang="ko-KR" altLang="en-US" dirty="0"/>
          </a:p>
          <a:p>
            <a:pPr fontAlgn="base"/>
            <a:r>
              <a:rPr lang="ko-KR" altLang="en-US" dirty="0" err="1"/>
              <a:t>김형숙</a:t>
            </a:r>
            <a:r>
              <a:rPr lang="en-US" altLang="ko-KR" dirty="0"/>
              <a:t>, </a:t>
            </a:r>
            <a:r>
              <a:rPr lang="ko-KR" altLang="en-US" dirty="0"/>
              <a:t>이종혁</a:t>
            </a:r>
            <a:r>
              <a:rPr lang="en-US" altLang="ko-KR" dirty="0"/>
              <a:t>, </a:t>
            </a:r>
            <a:r>
              <a:rPr lang="ko-KR" altLang="en-US" dirty="0" err="1"/>
              <a:t>이현동</a:t>
            </a:r>
            <a:r>
              <a:rPr lang="en-US" altLang="ko-KR" dirty="0"/>
              <a:t>.(2021).</a:t>
            </a:r>
            <a:r>
              <a:rPr lang="ko-KR" altLang="en-US" dirty="0"/>
              <a:t>인공지능 기반 개인 맞춤형 의류 추천 서비스 개발</a:t>
            </a:r>
            <a:r>
              <a:rPr lang="en-US" altLang="ko-KR" dirty="0"/>
              <a:t>.</a:t>
            </a:r>
            <a:r>
              <a:rPr lang="ko-KR" altLang="en-US" dirty="0"/>
              <a:t>스마트미디어저널</a:t>
            </a:r>
            <a:r>
              <a:rPr lang="en-US" altLang="ko-KR" dirty="0"/>
              <a:t>,10(1),116-123.</a:t>
            </a:r>
          </a:p>
          <a:p>
            <a:pPr fontAlgn="base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="https://www.flaticon.com/free-icons/girl" title="girl icons"&gt;Girl icons created by </a:t>
            </a:r>
            <a:r>
              <a:rPr lang="en-US" altLang="ko-KR" dirty="0" err="1"/>
              <a:t>Freepik</a:t>
            </a:r>
            <a:r>
              <a:rPr lang="en-US" altLang="ko-KR" dirty="0"/>
              <a:t> - </a:t>
            </a:r>
            <a:r>
              <a:rPr lang="en-US" altLang="ko-KR" dirty="0" err="1"/>
              <a:t>Flaticon</a:t>
            </a:r>
            <a:r>
              <a:rPr lang="en-US" altLang="ko-KR" dirty="0"/>
              <a:t>&lt;/a&gt;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121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9349A-689B-4615-BE65-1F42703B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26572"/>
            <a:ext cx="10131425" cy="1456267"/>
          </a:xfrm>
        </p:spPr>
        <p:txBody>
          <a:bodyPr/>
          <a:lstStyle/>
          <a:p>
            <a:pPr algn="ctr"/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2528A6-4127-4781-9008-A6E6B4D77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54628"/>
            <a:ext cx="10131425" cy="42454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200" b="1" dirty="0"/>
              <a:t>-</a:t>
            </a:r>
            <a:r>
              <a:rPr lang="ko-KR" altLang="en-US" sz="2200" b="1" dirty="0"/>
              <a:t>착안</a:t>
            </a:r>
            <a:endParaRPr lang="en-US" altLang="ko-KR" sz="2200" b="1" dirty="0"/>
          </a:p>
          <a:p>
            <a:pPr marL="0" indent="0">
              <a:buNone/>
            </a:pP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-</a:t>
            </a:r>
            <a:r>
              <a:rPr lang="ko-KR" altLang="en-US" sz="2200" b="1" dirty="0"/>
              <a:t>조사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	-</a:t>
            </a:r>
            <a:r>
              <a:rPr lang="ko-KR" altLang="en-US" sz="2200" b="1" dirty="0"/>
              <a:t>시장 조사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	-</a:t>
            </a:r>
            <a:r>
              <a:rPr lang="ko-KR" altLang="en-US" sz="2200" b="1" dirty="0"/>
              <a:t>비즈니스적 측면</a:t>
            </a:r>
            <a:endParaRPr lang="en-US" altLang="ko-KR" sz="2200" b="1" dirty="0"/>
          </a:p>
          <a:p>
            <a:pPr marL="0" indent="0">
              <a:buNone/>
            </a:pPr>
            <a:endParaRPr lang="en-US" altLang="ko-KR" sz="2200" b="1" dirty="0"/>
          </a:p>
          <a:p>
            <a:pPr marL="0" indent="0">
              <a:buNone/>
            </a:pPr>
            <a:r>
              <a:rPr lang="en-US" altLang="ko-KR" sz="2200" b="1" dirty="0"/>
              <a:t>-</a:t>
            </a:r>
            <a:r>
              <a:rPr lang="ko-KR" altLang="en-US" sz="2200" b="1" dirty="0"/>
              <a:t>설계</a:t>
            </a: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269611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A6C7A-D442-4F59-8C95-0D14D13E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착안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24A350-B7D1-4C63-BE01-FE45D61D2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90" y="2627790"/>
            <a:ext cx="3486717" cy="3486717"/>
          </a:xfrm>
          <a:prstGeom prst="rect">
            <a:avLst/>
          </a:prstGeom>
        </p:spPr>
      </p:pic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D164DE8B-8FEB-42F2-A12E-E0FA1CA8D0EB}"/>
              </a:ext>
            </a:extLst>
          </p:cNvPr>
          <p:cNvSpPr/>
          <p:nvPr/>
        </p:nvSpPr>
        <p:spPr>
          <a:xfrm>
            <a:off x="5882936" y="1818760"/>
            <a:ext cx="5214151" cy="3062419"/>
          </a:xfrm>
          <a:prstGeom prst="cloudCallout">
            <a:avLst>
              <a:gd name="adj1" fmla="val -61046"/>
              <a:gd name="adj2" fmla="val 395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EE7BB-6256-4E16-AF22-8C0E3AA1EC1B}"/>
              </a:ext>
            </a:extLst>
          </p:cNvPr>
          <p:cNvSpPr txBox="1"/>
          <p:nvPr/>
        </p:nvSpPr>
        <p:spPr>
          <a:xfrm>
            <a:off x="6470341" y="2708080"/>
            <a:ext cx="4039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/>
              <a:t>이 상품을 내 옷과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어떻게 매치해야 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하지</a:t>
            </a:r>
            <a:r>
              <a:rPr lang="en-US" altLang="ko-KR" sz="3000" b="1" dirty="0"/>
              <a:t>?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89606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DA6E3C-8593-4D37-AE67-B7EAB56F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47" y="0"/>
            <a:ext cx="2962275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1E9E0EE-352B-4A08-AF37-6F4D5B243A9B}"/>
              </a:ext>
            </a:extLst>
          </p:cNvPr>
          <p:cNvSpPr/>
          <p:nvPr/>
        </p:nvSpPr>
        <p:spPr>
          <a:xfrm>
            <a:off x="5355771" y="3352800"/>
            <a:ext cx="2046515" cy="631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CE467D-B96F-4527-99D4-30911CDC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35" y="0"/>
            <a:ext cx="2962275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DF702E-ED04-4423-89B1-597CCD2A35BE}"/>
              </a:ext>
            </a:extLst>
          </p:cNvPr>
          <p:cNvGrpSpPr/>
          <p:nvPr/>
        </p:nvGrpSpPr>
        <p:grpSpPr>
          <a:xfrm>
            <a:off x="3138486" y="0"/>
            <a:ext cx="6528708" cy="6858000"/>
            <a:chOff x="3138486" y="0"/>
            <a:chExt cx="6528708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31EF07E-F331-4E58-9CBA-97F282408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486" y="0"/>
              <a:ext cx="2962275" cy="6858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6B9A59-F219-4889-951D-97064AE5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4919" y="0"/>
              <a:ext cx="2962275" cy="6858000"/>
            </a:xfrm>
            <a:prstGeom prst="rect">
              <a:avLst/>
            </a:prstGeom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EFFCEEEB-58D7-435A-BDF0-059D6F9C40D5}"/>
                </a:ext>
              </a:extLst>
            </p:cNvPr>
            <p:cNvSpPr/>
            <p:nvPr/>
          </p:nvSpPr>
          <p:spPr>
            <a:xfrm rot="2360914">
              <a:off x="5459359" y="2971800"/>
              <a:ext cx="1956816" cy="5821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D75D9C-B1EC-4FDA-B82F-459D3820F30E}"/>
              </a:ext>
            </a:extLst>
          </p:cNvPr>
          <p:cNvGrpSpPr/>
          <p:nvPr/>
        </p:nvGrpSpPr>
        <p:grpSpPr>
          <a:xfrm>
            <a:off x="6537960" y="640080"/>
            <a:ext cx="2679192" cy="1975104"/>
            <a:chOff x="6537960" y="640080"/>
            <a:chExt cx="2679192" cy="1975104"/>
          </a:xfrm>
        </p:grpSpPr>
        <p:sp>
          <p:nvSpPr>
            <p:cNvPr id="5" name="말풍선: 타원형 4">
              <a:extLst>
                <a:ext uri="{FF2B5EF4-FFF2-40B4-BE49-F238E27FC236}">
                  <a16:creationId xmlns:a16="http://schemas.microsoft.com/office/drawing/2014/main" id="{14AEB830-CFC4-458C-B6B6-D284F5C7D358}"/>
                </a:ext>
              </a:extLst>
            </p:cNvPr>
            <p:cNvSpPr/>
            <p:nvPr/>
          </p:nvSpPr>
          <p:spPr>
            <a:xfrm>
              <a:off x="6537960" y="640080"/>
              <a:ext cx="2679192" cy="1975104"/>
            </a:xfrm>
            <a:prstGeom prst="wedgeEllipseCallout">
              <a:avLst>
                <a:gd name="adj1" fmla="val -41311"/>
                <a:gd name="adj2" fmla="val 67593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3AC648-6A85-4214-AB13-558336255062}"/>
                </a:ext>
              </a:extLst>
            </p:cNvPr>
            <p:cNvSpPr txBox="1"/>
            <p:nvPr/>
          </p:nvSpPr>
          <p:spPr>
            <a:xfrm>
              <a:off x="7083538" y="1118531"/>
              <a:ext cx="156974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>
                  <a:solidFill>
                    <a:schemeClr val="bg1"/>
                  </a:solidFill>
                </a:rPr>
                <a:t>내가 갖고 있지 않은 상품들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0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A6C7A-D442-4F59-8C95-0D14D13E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착안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24A350-B7D1-4C63-BE01-FE45D61D2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90" y="2627790"/>
            <a:ext cx="3486717" cy="3486717"/>
          </a:xfrm>
          <a:prstGeom prst="rect">
            <a:avLst/>
          </a:prstGeom>
        </p:spPr>
      </p:pic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D164DE8B-8FEB-42F2-A12E-E0FA1CA8D0EB}"/>
              </a:ext>
            </a:extLst>
          </p:cNvPr>
          <p:cNvSpPr/>
          <p:nvPr/>
        </p:nvSpPr>
        <p:spPr>
          <a:xfrm>
            <a:off x="5882936" y="1818760"/>
            <a:ext cx="5214151" cy="3062419"/>
          </a:xfrm>
          <a:prstGeom prst="cloudCallout">
            <a:avLst>
              <a:gd name="adj1" fmla="val -61046"/>
              <a:gd name="adj2" fmla="val 395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EE7BB-6256-4E16-AF22-8C0E3AA1EC1B}"/>
              </a:ext>
            </a:extLst>
          </p:cNvPr>
          <p:cNvSpPr txBox="1"/>
          <p:nvPr/>
        </p:nvSpPr>
        <p:spPr>
          <a:xfrm>
            <a:off x="6470341" y="2459504"/>
            <a:ext cx="4039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/>
              <a:t>내가 가진 옷을 기반으로 상품을 추천해주는 플랫폼은 없을까</a:t>
            </a:r>
            <a:r>
              <a:rPr lang="en-US" altLang="ko-KR" sz="3000" b="1" dirty="0"/>
              <a:t>?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5510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A51E-2543-414D-B10E-11C3F6F6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b="1" dirty="0"/>
              <a:t>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99CE81-4603-4499-AF29-EBEEDD423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30438"/>
            <a:ext cx="10131425" cy="3649133"/>
          </a:xfrm>
        </p:spPr>
        <p:txBody>
          <a:bodyPr anchor="t">
            <a:normAutofit/>
          </a:bodyPr>
          <a:lstStyle/>
          <a:p>
            <a:r>
              <a:rPr lang="ko-KR" altLang="en-US" sz="2200" b="1" dirty="0"/>
              <a:t>시장 조사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912EA6-E194-40D0-BD93-D771106C8075}"/>
              </a:ext>
            </a:extLst>
          </p:cNvPr>
          <p:cNvGrpSpPr/>
          <p:nvPr/>
        </p:nvGrpSpPr>
        <p:grpSpPr>
          <a:xfrm>
            <a:off x="355729" y="2497667"/>
            <a:ext cx="11390641" cy="3709610"/>
            <a:chOff x="355729" y="2497667"/>
            <a:chExt cx="11390641" cy="37096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6DD5C1-138B-45C9-AED3-C976FEF22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0639" y="2497667"/>
              <a:ext cx="3605731" cy="364913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378CAFC-93F8-4745-ABA6-3040279E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0052" y="2533313"/>
              <a:ext cx="3523873" cy="367396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F745914-11E7-4D61-A016-A435047EE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729" y="2497668"/>
              <a:ext cx="3700529" cy="3649133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96C8246-8B2B-4E34-8961-B61DD6140BDD}"/>
                </a:ext>
              </a:extLst>
            </p:cNvPr>
            <p:cNvSpPr/>
            <p:nvPr/>
          </p:nvSpPr>
          <p:spPr>
            <a:xfrm>
              <a:off x="1698170" y="3341913"/>
              <a:ext cx="1088572" cy="587829"/>
            </a:xfrm>
            <a:prstGeom prst="ellipse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A6CE8EC-5CC1-4ADF-B153-27D55A4F98B3}"/>
                </a:ext>
              </a:extLst>
            </p:cNvPr>
            <p:cNvSpPr/>
            <p:nvPr/>
          </p:nvSpPr>
          <p:spPr>
            <a:xfrm>
              <a:off x="9405258" y="3265710"/>
              <a:ext cx="1088572" cy="587829"/>
            </a:xfrm>
            <a:prstGeom prst="ellipse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ABEA325-A2FD-43F9-8357-F850F2A432C9}"/>
                </a:ext>
              </a:extLst>
            </p:cNvPr>
            <p:cNvSpPr/>
            <p:nvPr/>
          </p:nvSpPr>
          <p:spPr>
            <a:xfrm>
              <a:off x="5804323" y="3298368"/>
              <a:ext cx="1088572" cy="587829"/>
            </a:xfrm>
            <a:prstGeom prst="ellipse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F36DB2F-1553-4BED-8B94-B0952884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84" y="373115"/>
            <a:ext cx="11446232" cy="61117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88CF26-DB1A-4E30-803D-94C3B4F54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3272"/>
            <a:ext cx="12192000" cy="59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3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A51E-2543-414D-B10E-11C3F6F6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6096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dirty="0"/>
              <a:t>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99CE81-4603-4499-AF29-EBEEDD423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04610"/>
            <a:ext cx="10131425" cy="3649133"/>
          </a:xfrm>
        </p:spPr>
        <p:txBody>
          <a:bodyPr anchor="t">
            <a:normAutofit/>
          </a:bodyPr>
          <a:lstStyle/>
          <a:p>
            <a:r>
              <a:rPr lang="ko-KR" altLang="en-US" sz="2200" b="1" dirty="0"/>
              <a:t>비즈니스적 측면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6BD3E-41CA-4B71-8D14-5095718B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77" y="2307770"/>
            <a:ext cx="10262810" cy="430930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1280CDF-5BAD-4D05-B989-9B4BC111003E}"/>
              </a:ext>
            </a:extLst>
          </p:cNvPr>
          <p:cNvSpPr/>
          <p:nvPr/>
        </p:nvSpPr>
        <p:spPr>
          <a:xfrm>
            <a:off x="1404256" y="4354286"/>
            <a:ext cx="859972" cy="33745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0B2C5B-8AFE-4C36-8440-8730C82892DA}"/>
              </a:ext>
            </a:extLst>
          </p:cNvPr>
          <p:cNvSpPr/>
          <p:nvPr/>
        </p:nvSpPr>
        <p:spPr>
          <a:xfrm>
            <a:off x="1491341" y="4631152"/>
            <a:ext cx="859972" cy="33745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1D7C54B-D751-46C0-9E01-C864B5137AD1}"/>
              </a:ext>
            </a:extLst>
          </p:cNvPr>
          <p:cNvSpPr/>
          <p:nvPr/>
        </p:nvSpPr>
        <p:spPr>
          <a:xfrm>
            <a:off x="1404256" y="4908738"/>
            <a:ext cx="859972" cy="33745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BE676-75A2-4235-AF5F-2F71BA9F2294}"/>
              </a:ext>
            </a:extLst>
          </p:cNvPr>
          <p:cNvSpPr txBox="1"/>
          <p:nvPr/>
        </p:nvSpPr>
        <p:spPr>
          <a:xfrm>
            <a:off x="2264228" y="4933646"/>
            <a:ext cx="11079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solidFill>
                  <a:schemeClr val="bg1"/>
                </a:solidFill>
                <a:highlight>
                  <a:srgbClr val="FFFF00"/>
                </a:highlight>
              </a:rPr>
              <a:t>광고매출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BF41CC-D068-43EC-9F1F-471356F313EC}"/>
              </a:ext>
            </a:extLst>
          </p:cNvPr>
          <p:cNvGrpSpPr/>
          <p:nvPr/>
        </p:nvGrpSpPr>
        <p:grpSpPr>
          <a:xfrm>
            <a:off x="3283595" y="2612572"/>
            <a:ext cx="5807527" cy="3550072"/>
            <a:chOff x="3283595" y="2836336"/>
            <a:chExt cx="5807527" cy="3326307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9C778B9-A979-4D1C-8EB5-8E80289EC51A}"/>
                </a:ext>
              </a:extLst>
            </p:cNvPr>
            <p:cNvSpPr/>
            <p:nvPr/>
          </p:nvSpPr>
          <p:spPr>
            <a:xfrm>
              <a:off x="3283595" y="2836336"/>
              <a:ext cx="5807527" cy="332630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>
                  <a:solidFill>
                    <a:schemeClr val="bg1"/>
                  </a:solidFill>
                </a:rPr>
                <a:t>수수료 매출     </a:t>
              </a:r>
              <a:r>
                <a:rPr lang="en-US" altLang="ko-KR" sz="3000" b="1" dirty="0">
                  <a:solidFill>
                    <a:schemeClr val="bg1"/>
                  </a:solidFill>
                </a:rPr>
                <a:t>-&gt;</a:t>
              </a:r>
              <a:r>
                <a:rPr lang="ko-KR" altLang="en-US" sz="3000" b="1" dirty="0">
                  <a:solidFill>
                    <a:schemeClr val="bg1"/>
                  </a:solidFill>
                </a:rPr>
                <a:t>데이터 확보</a:t>
              </a:r>
              <a:endParaRPr lang="en-US" altLang="ko-KR" sz="3000" b="1" dirty="0">
                <a:solidFill>
                  <a:schemeClr val="bg1"/>
                </a:solidFill>
              </a:endParaRPr>
            </a:p>
            <a:p>
              <a:pPr algn="ctr"/>
              <a:endParaRPr lang="en-US" altLang="ko-KR" sz="3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3000" b="1" dirty="0">
                  <a:solidFill>
                    <a:schemeClr val="bg1"/>
                  </a:solidFill>
                </a:rPr>
                <a:t>구독료 도입</a:t>
              </a:r>
              <a:endParaRPr lang="en-US" altLang="ko-KR" sz="3000" b="1" dirty="0">
                <a:solidFill>
                  <a:schemeClr val="bg1"/>
                </a:solidFill>
              </a:endParaRPr>
            </a:p>
            <a:p>
              <a:pPr algn="ctr"/>
              <a:endParaRPr lang="en-US" altLang="ko-KR" sz="3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판매수수료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-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dirty="0"/>
                <a:t>제품 판매업체가 제품의 유통과정에서 판매 장소와 정보를 제공하고 마케팅 수행 대가로 입점 업체로부터 받는 돈</a:t>
              </a:r>
            </a:p>
            <a:p>
              <a:pPr algn="ctr"/>
              <a:endParaRPr lang="ko-KR" altLang="en-US" sz="3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9426E501-475D-4A0B-B211-00C0AE60EACD}"/>
                </a:ext>
              </a:extLst>
            </p:cNvPr>
            <p:cNvSpPr/>
            <p:nvPr/>
          </p:nvSpPr>
          <p:spPr>
            <a:xfrm>
              <a:off x="5792380" y="2984111"/>
              <a:ext cx="391885" cy="5535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750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8F682-B071-4D8A-84FC-766B52F6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354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dirty="0"/>
              <a:t>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15217D-93F5-476C-ACB5-8ACA7CD6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303" y="1485074"/>
            <a:ext cx="3273426" cy="32937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42B8A2-BE43-4A84-8A8C-B6D2E15175F9}"/>
              </a:ext>
            </a:extLst>
          </p:cNvPr>
          <p:cNvSpPr txBox="1"/>
          <p:nvPr/>
        </p:nvSpPr>
        <p:spPr>
          <a:xfrm>
            <a:off x="7629730" y="4943919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사용자 맞춤 상품 추천 기능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86567D-DC05-4581-8E94-27C63685686B}"/>
              </a:ext>
            </a:extLst>
          </p:cNvPr>
          <p:cNvGrpSpPr/>
          <p:nvPr/>
        </p:nvGrpSpPr>
        <p:grpSpPr>
          <a:xfrm>
            <a:off x="6459465" y="1098248"/>
            <a:ext cx="2962275" cy="5346097"/>
            <a:chOff x="6459465" y="1098248"/>
            <a:chExt cx="2962275" cy="53460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0BC6C50-61CE-4F8F-98D4-DCED7CD7DE2E}"/>
                </a:ext>
              </a:extLst>
            </p:cNvPr>
            <p:cNvGrpSpPr/>
            <p:nvPr/>
          </p:nvGrpSpPr>
          <p:grpSpPr>
            <a:xfrm>
              <a:off x="6459465" y="1098248"/>
              <a:ext cx="2962275" cy="5346097"/>
              <a:chOff x="6317951" y="1098248"/>
              <a:chExt cx="2962275" cy="534609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FC59D4A-8F2C-4442-B192-2C4C8540D4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349" b="16825"/>
              <a:stretch/>
            </p:blipFill>
            <p:spPr>
              <a:xfrm>
                <a:off x="6317951" y="1098248"/>
                <a:ext cx="2962275" cy="477882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70A1BC-D617-4052-9110-A5F755D54D1E}"/>
                  </a:ext>
                </a:extLst>
              </p:cNvPr>
              <p:cNvSpPr txBox="1"/>
              <p:nvPr/>
            </p:nvSpPr>
            <p:spPr>
              <a:xfrm>
                <a:off x="6498772" y="6075013"/>
                <a:ext cx="2579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옷에 대한 정보를 찾음</a:t>
                </a: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62C6DE4-EE98-4B51-B76C-A938FEEA9845}"/>
                </a:ext>
              </a:extLst>
            </p:cNvPr>
            <p:cNvSpPr/>
            <p:nvPr/>
          </p:nvSpPr>
          <p:spPr>
            <a:xfrm>
              <a:off x="6509642" y="5257366"/>
              <a:ext cx="2572215" cy="564847"/>
            </a:xfrm>
            <a:prstGeom prst="roundRect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15ECC1-546B-4E25-951E-C23B2C9C115E}"/>
              </a:ext>
            </a:extLst>
          </p:cNvPr>
          <p:cNvGrpSpPr/>
          <p:nvPr/>
        </p:nvGrpSpPr>
        <p:grpSpPr>
          <a:xfrm>
            <a:off x="2469218" y="1164772"/>
            <a:ext cx="2750482" cy="5279573"/>
            <a:chOff x="1508271" y="1164772"/>
            <a:chExt cx="2750482" cy="527957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1C8AE44-6EF0-4EEF-966B-4A6F56A1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8271" y="1164772"/>
              <a:ext cx="2750482" cy="47788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E6B1DD-779D-4B83-94CB-41D3B46C75FA}"/>
                </a:ext>
              </a:extLst>
            </p:cNvPr>
            <p:cNvSpPr txBox="1"/>
            <p:nvPr/>
          </p:nvSpPr>
          <p:spPr>
            <a:xfrm>
              <a:off x="1699534" y="6075013"/>
              <a:ext cx="2367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사용자가 업로드한 옷</a:t>
              </a: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51CCE32-14BB-4662-A2AA-3B4942FE4F1C}"/>
              </a:ext>
            </a:extLst>
          </p:cNvPr>
          <p:cNvSpPr/>
          <p:nvPr/>
        </p:nvSpPr>
        <p:spPr>
          <a:xfrm>
            <a:off x="5322365" y="3131951"/>
            <a:ext cx="1030363" cy="1491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0226BA5-915F-4C6E-B61B-405D428AE1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191" b="33810"/>
          <a:stretch/>
        </p:blipFill>
        <p:spPr>
          <a:xfrm>
            <a:off x="4587343" y="1392160"/>
            <a:ext cx="2962275" cy="38970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1ACC0E1-5B0A-4E01-B155-FCCF3905E1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413" b="10448"/>
          <a:stretch/>
        </p:blipFill>
        <p:spPr>
          <a:xfrm>
            <a:off x="1850397" y="1282308"/>
            <a:ext cx="2565832" cy="42258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0541AB5-F602-4495-B957-E0098ED551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679" b="13242"/>
          <a:stretch/>
        </p:blipFill>
        <p:spPr>
          <a:xfrm>
            <a:off x="7768888" y="1392160"/>
            <a:ext cx="2876373" cy="44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2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041983-5613-4BC2-873B-467F2DF99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47" b="50555"/>
          <a:stretch/>
        </p:blipFill>
        <p:spPr>
          <a:xfrm>
            <a:off x="5834471" y="4283527"/>
            <a:ext cx="2962275" cy="2427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6D2D9D-F89D-45E0-9214-DCD0F3D06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62" b="11429"/>
          <a:stretch/>
        </p:blipFill>
        <p:spPr>
          <a:xfrm>
            <a:off x="9060448" y="859971"/>
            <a:ext cx="2541823" cy="4343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0B242B-B36E-499B-A27F-78E32DA4ED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14" b="10477"/>
          <a:stretch/>
        </p:blipFill>
        <p:spPr>
          <a:xfrm>
            <a:off x="6411686" y="146957"/>
            <a:ext cx="2299745" cy="39297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BA51DC-C7E2-4544-A833-FA95C4E18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02" y="631370"/>
            <a:ext cx="3316469" cy="5762205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8526A90-5871-4BE7-9B24-20D2A424594C}"/>
              </a:ext>
            </a:extLst>
          </p:cNvPr>
          <p:cNvSpPr/>
          <p:nvPr/>
        </p:nvSpPr>
        <p:spPr>
          <a:xfrm rot="16200000">
            <a:off x="4867286" y="2427471"/>
            <a:ext cx="790505" cy="1706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E136E0-4CBE-41F9-B813-45BA47EDEE11}"/>
              </a:ext>
            </a:extLst>
          </p:cNvPr>
          <p:cNvSpPr txBox="1"/>
          <p:nvPr/>
        </p:nvSpPr>
        <p:spPr>
          <a:xfrm>
            <a:off x="4483744" y="3095955"/>
            <a:ext cx="1520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상품추천</a:t>
            </a:r>
          </a:p>
        </p:txBody>
      </p:sp>
    </p:spTree>
    <p:extLst>
      <p:ext uri="{BB962C8B-B14F-4D97-AF65-F5344CB8AC3E}">
        <p14:creationId xmlns:p14="http://schemas.microsoft.com/office/powerpoint/2010/main" val="2718951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5274BF-C111-4B7A-8D90-F7666D37C131}">
  <ds:schemaRefs>
    <ds:schemaRef ds:uri="http://schemas.microsoft.com/office/infopath/2007/PartnerControls"/>
    <ds:schemaRef ds:uri="http://purl.org/dc/terms/"/>
    <ds:schemaRef ds:uri="16c05727-aa75-4e4a-9b5f-8a80a1165891"/>
    <ds:schemaRef ds:uri="http://www.w3.org/XML/1998/namespace"/>
    <ds:schemaRef ds:uri="http://purl.org/dc/dcmitype/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미래 디자인</Template>
  <TotalTime>0</TotalTime>
  <Words>486</Words>
  <Application>Microsoft Office PowerPoint</Application>
  <PresentationFormat>와이드스크린</PresentationFormat>
  <Paragraphs>90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Wingdings</vt:lpstr>
      <vt:lpstr>천체</vt:lpstr>
      <vt:lpstr>인공지능과 빅데이터를 이용한 패션플랫폼</vt:lpstr>
      <vt:lpstr>목차</vt:lpstr>
      <vt:lpstr>착안</vt:lpstr>
      <vt:lpstr>PowerPoint 프레젠테이션</vt:lpstr>
      <vt:lpstr>착안</vt:lpstr>
      <vt:lpstr>조사</vt:lpstr>
      <vt:lpstr>조사</vt:lpstr>
      <vt:lpstr>설계</vt:lpstr>
      <vt:lpstr>PowerPoint 프레젠테이션</vt:lpstr>
      <vt:lpstr>설계</vt:lpstr>
      <vt:lpstr>설계</vt:lpstr>
      <vt:lpstr>Object Detection </vt:lpstr>
      <vt:lpstr>R-CNN 알고리즘 기반 </vt:lpstr>
      <vt:lpstr>PowerPoint 프레젠테이션</vt:lpstr>
      <vt:lpstr>PowerPoint 프레젠테이션</vt:lpstr>
      <vt:lpstr>감사합니다</vt:lpstr>
      <vt:lpstr>참고문헌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2022-06-12T06:19:03Z</dcterms:created>
  <dcterms:modified xsi:type="dcterms:W3CDTF">2022-06-13T17:21:08Z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